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26" r:id="rId4"/>
    <p:sldId id="327" r:id="rId5"/>
    <p:sldId id="338" r:id="rId6"/>
    <p:sldId id="322" r:id="rId7"/>
    <p:sldId id="323" r:id="rId8"/>
    <p:sldId id="324" r:id="rId9"/>
    <p:sldId id="339" r:id="rId10"/>
    <p:sldId id="329" r:id="rId11"/>
    <p:sldId id="342" r:id="rId12"/>
    <p:sldId id="343" r:id="rId13"/>
    <p:sldId id="345" r:id="rId14"/>
    <p:sldId id="346" r:id="rId15"/>
    <p:sldId id="344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40" r:id="rId24"/>
    <p:sldId id="354" r:id="rId25"/>
    <p:sldId id="341" r:id="rId26"/>
    <p:sldId id="355" r:id="rId27"/>
    <p:sldId id="356" r:id="rId28"/>
    <p:sldId id="358" r:id="rId29"/>
    <p:sldId id="357" r:id="rId30"/>
    <p:sldId id="359" r:id="rId31"/>
    <p:sldId id="360" r:id="rId32"/>
    <p:sldId id="361" r:id="rId33"/>
    <p:sldId id="362" r:id="rId34"/>
    <p:sldId id="363" r:id="rId35"/>
    <p:sldId id="364" r:id="rId36"/>
    <p:sldId id="334" r:id="rId37"/>
    <p:sldId id="335" r:id="rId38"/>
    <p:sldId id="337" r:id="rId39"/>
    <p:sldId id="336" r:id="rId4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3FD9BA-A6D3-4EC5-AAA2-79359465F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A8BB0D5-EBA3-452A-A64F-E358078A3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94E969-93DB-422B-9FCD-EE952C02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2CEE38-D645-44EE-800E-BFBB7307E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628D01-280D-4602-822E-A0EEB8359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276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59BE56-5C10-4036-9C19-911C2D1AB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DEF35A1-5DC1-4C43-8367-546D31226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4F57A5-4837-4462-AD7E-D3E8F08DE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66F367-B765-414F-884E-43655363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D8F76A-05C2-4E78-9FBB-579D90242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990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95DC1DB-1147-4152-A9D0-B312BE50F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FB43289-6ADF-4A21-87BE-4204A20B3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219910-D2D0-4CA5-888C-99E10570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6E2D15-368E-4218-8734-38D155EBF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DC8664-DC5E-43C3-9648-310357E9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694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9D17CA-A7F7-417E-AE73-44CD48A6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7395E0C-1E9B-48CC-9AA3-C82C31A1C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BF6D54-69A9-4642-A233-571745CA9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2FE208-CBAC-4AF1-B285-222DCC87D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2BE851-3760-456A-9744-80D27C4B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586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FD1D3A-1DDD-4DEE-BE96-1B601204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44779E7-8080-4CAB-B1AD-71E4DCE34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51C3A1-CC25-4194-A464-8856B5314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F1E839-E2E7-4110-97C6-101030BD6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A71453-42BC-4D7D-A032-EC3B6E09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388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AF5F88-1477-467C-ABCC-2AE39D52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EBD64B-85BA-420A-8870-1BEC78053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AADF5A2-9A19-4DFD-98F3-51B545F0C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A014CFC-5AFE-44D9-9938-57AFB175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099B304-E78B-4A31-A34A-0BA4120F6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41DB5F-74CF-4005-801D-3EB35850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606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4FB12-C2E3-40BF-A593-D76FB07BC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7A3B921-D661-4C16-97A4-603D71747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5F71644-F2C8-4F41-AE59-E3CC4F6AF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9CA9F11-E3A3-492F-9B87-2DB1A3E92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B4A291F-CA9C-4B48-B727-BD8D17777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1CD7D45-122F-4199-85C4-793B5924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DAEDE53-C6D5-47E9-8BF6-D20585B66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56061B5-32E5-4864-85C3-E68B3794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514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ACD772-9573-4865-BFB3-544EB1C50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EA2F5F7-09CB-47F0-BD49-371A30B49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236F062-4941-45C2-9BE4-E6CF04752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B44506B-28F3-4B5F-BCBF-5A04D3A5A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998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8E1BB76-CF5B-4ECB-BA20-CD2B9190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A638116-11F8-4E3A-8CD5-A51BD2FF3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39FE952-DC53-4F95-A2E4-BB21EB76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456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EEF7A3-E7A2-47D3-ABB7-D372CEC4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E7EB32-12FC-4428-AC00-460F22BAC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7ABCDC0-BF88-4339-8A67-E7B8EFF99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D6D776-73BA-412E-B76D-4B9326799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9B16569-93BE-4B23-9415-F85A24C96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1DEBC23-5854-4377-9CE0-372341B86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328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D670A7-4C17-4059-9792-F061E6A25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863F697-81E0-4122-9A93-6817C0043C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8FD60AE-5B5E-4EE1-BF92-1E69C6214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8C8250-FDAE-4D2B-9A96-808E1BB9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6E7AA68-1156-4ECB-A020-BCD25AF7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32A55A-0E6F-4053-B8CC-61A9AFB30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335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574FB00-17ED-45EF-A194-C1A54D504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523DC6-394A-4BE0-A484-89E9A85A2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1F7770-2F7D-46A8-B514-F37A8820C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E00F3-35A4-44F4-A7A1-84DECECC171F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3313F0-582D-411A-BB92-FE77F7C70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2B4EF4-8D32-4BFC-99F0-BDE48AB81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896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E16121A-B549-47AF-AE27-363707B55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05A2B608-A61C-4D19-ACAE-9ACA97823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9206" y="3784224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1ra. REUNION BLOQUE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3" name="Picture 12" descr="LOGO EQUIPO ENTRANTE  2019.png">
            <a:extLst>
              <a:ext uri="{FF2B5EF4-FFF2-40B4-BE49-F238E27FC236}">
                <a16:creationId xmlns="" xmlns:a16="http://schemas.microsoft.com/office/drawing/2014/main" id="{36FB24F3-A80C-46E3-805C-FE8EA256B9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/>
          <a:stretch/>
        </p:blipFill>
        <p:spPr>
          <a:xfrm>
            <a:off x="8500961" y="2319404"/>
            <a:ext cx="2584433" cy="2666382"/>
          </a:xfrm>
          <a:prstGeom prst="rect">
            <a:avLst/>
          </a:prstGeom>
        </p:spPr>
      </p:pic>
      <p:pic>
        <p:nvPicPr>
          <p:cNvPr id="14" name="Picture 13" descr="1logomfc.png">
            <a:extLst>
              <a:ext uri="{FF2B5EF4-FFF2-40B4-BE49-F238E27FC236}">
                <a16:creationId xmlns="" xmlns:a16="http://schemas.microsoft.com/office/drawing/2014/main" id="{0201F5CF-5630-47D8-9D17-57E7CE754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18" y="1848762"/>
            <a:ext cx="1903922" cy="33324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D216FE0-38E1-4593-B005-7983EC84EA70}"/>
              </a:ext>
            </a:extLst>
          </p:cNvPr>
          <p:cNvSpPr txBox="1"/>
          <p:nvPr/>
        </p:nvSpPr>
        <p:spPr>
          <a:xfrm>
            <a:off x="874427" y="6418872"/>
            <a:ext cx="1037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</a:t>
            </a:r>
            <a:r>
              <a:rPr lang="es-ES_tradnl" i="1" spc="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Dios</a:t>
            </a:r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, testimonio vivo de santidad"</a:t>
            </a:r>
            <a:endParaRPr lang="en-US" i="1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AED8FB6-5445-4986-9557-CC327502AA90}"/>
              </a:ext>
            </a:extLst>
          </p:cNvPr>
          <p:cNvSpPr txBox="1"/>
          <p:nvPr/>
        </p:nvSpPr>
        <p:spPr>
          <a:xfrm>
            <a:off x="8270543" y="116876"/>
            <a:ext cx="3699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i="1" dirty="0">
                <a:solidFill>
                  <a:schemeClr val="bg1"/>
                </a:solidFill>
                <a:latin typeface="Century Gothic"/>
                <a:cs typeface="Century Gothic"/>
              </a:rPr>
              <a:t>Equipo Coordinador </a:t>
            </a:r>
            <a:r>
              <a:rPr lang="es-ES_tradnl" sz="16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Nacional</a:t>
            </a:r>
          </a:p>
          <a:p>
            <a:pPr algn="r"/>
            <a:r>
              <a:rPr lang="es-ES_tradnl" sz="16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2019-2022</a:t>
            </a:r>
            <a:endParaRPr lang="en-US" sz="1600" i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47EE3DF-8D25-42E5-89C7-2483BDB144FA}"/>
              </a:ext>
            </a:extLst>
          </p:cNvPr>
          <p:cNvSpPr txBox="1"/>
          <p:nvPr/>
        </p:nvSpPr>
        <p:spPr>
          <a:xfrm>
            <a:off x="116426" y="320884"/>
            <a:ext cx="3152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Movimiento</a:t>
            </a:r>
            <a:r>
              <a:rPr lang="es-ES_tradnl" sz="1600" b="1" dirty="0">
                <a:solidFill>
                  <a:schemeClr val="bg1"/>
                </a:solidFill>
                <a:latin typeface="Century Gothic"/>
                <a:cs typeface="Century Gothic"/>
              </a:rPr>
              <a:t> Familiar Cristiano</a:t>
            </a:r>
            <a:endParaRPr lang="en-US" sz="16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15496" y="945094"/>
            <a:ext cx="9144000" cy="2387600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PROYECTOS </a:t>
            </a:r>
            <a:b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</a:br>
            <a:r>
              <a:rPr lang="es-MX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AREA IV </a:t>
            </a:r>
            <a:endParaRPr lang="es-MX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254391" y="2142704"/>
            <a:ext cx="57320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rgbClr val="002060"/>
                </a:solidFill>
              </a:rPr>
              <a:t>Nos pondremos  como META  cada  3  meses estar REVITALIZANDO  UNA CAPACITACIÓN</a:t>
            </a:r>
            <a:endParaRPr lang="es-MX" sz="4000" b="1" dirty="0">
              <a:solidFill>
                <a:srgbClr val="00206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36768" y="224139"/>
            <a:ext cx="96637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 REVITALIZAR CAPACITACIONES</a:t>
            </a:r>
            <a:endParaRPr lang="es-E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4" descr="Resultado de imagen para frases de trabajo en equipo y exi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12" y="1875692"/>
            <a:ext cx="3470842" cy="33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831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59565" y="1474515"/>
            <a:ext cx="849739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3200" b="1" dirty="0" smtClean="0">
                <a:ln w="1905"/>
                <a:solidFill>
                  <a:srgbClr val="70AD47">
                    <a:lumMod val="50000"/>
                  </a:srgbClr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3.- REVITALIZAR  TALLER DE METODOLOGÍA</a:t>
            </a:r>
            <a:endParaRPr lang="es-MX" sz="3200" b="1" dirty="0">
              <a:ln w="1905"/>
              <a:solidFill>
                <a:srgbClr val="70AD47">
                  <a:lumMod val="50000"/>
                </a:srgbClr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136768" y="224139"/>
            <a:ext cx="96637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 REVITALIZAR CAPACITACIONES</a:t>
            </a:r>
            <a:endParaRPr lang="es-E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04973" y="2156346"/>
            <a:ext cx="108363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Revisar Carta descriptiva y guía del facilitador para actualizar dinámicas  mas acordes a los tiempos actuales.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integrar una dinámica de evaluación donde revisemos que el participante comprendió la importancia de aplicar la carta descriptiva,  así como los elementos de técnica, mística y ambiente.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 smtClean="0">
                <a:solidFill>
                  <a:prstClr val="black"/>
                </a:solidFill>
              </a:rPr>
              <a:t>Se revitalizará el curso que ya existe  dejando los temas propios a los tiempos que esta viviendo el MFC.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 smtClean="0">
                <a:solidFill>
                  <a:prstClr val="black"/>
                </a:solidFill>
              </a:rPr>
              <a:t>Se trabajará en la presentación PPT  y  cartas descriptivas</a:t>
            </a:r>
            <a:endParaRPr lang="es-MX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90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73213" y="1392627"/>
            <a:ext cx="433400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3200" b="1" dirty="0" smtClean="0">
                <a:ln w="1905"/>
                <a:solidFill>
                  <a:srgbClr val="70AD47">
                    <a:lumMod val="50000"/>
                  </a:srgbClr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4.- REVITALIZAR  CIP I</a:t>
            </a:r>
            <a:endParaRPr lang="es-MX" sz="3200" b="1" dirty="0">
              <a:ln w="1905"/>
              <a:solidFill>
                <a:srgbClr val="70AD47">
                  <a:lumMod val="50000"/>
                </a:srgbClr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136768" y="224139"/>
            <a:ext cx="96637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 REVITALIZAR CAPACITACIONES</a:t>
            </a:r>
            <a:endParaRPr lang="es-E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04973" y="2156346"/>
            <a:ext cx="108363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3200" dirty="0">
                <a:solidFill>
                  <a:prstClr val="black"/>
                </a:solidFill>
              </a:rPr>
              <a:t> </a:t>
            </a:r>
            <a:r>
              <a:rPr lang="es-MX" sz="3200" dirty="0" smtClean="0">
                <a:solidFill>
                  <a:prstClr val="black"/>
                </a:solidFill>
              </a:rPr>
              <a:t>Revisar Carta descriptiva y guía del facilitador para actualizar dinámicas  mas acordes a los tiempos actuales.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3200" dirty="0">
                <a:solidFill>
                  <a:prstClr val="black"/>
                </a:solidFill>
              </a:rPr>
              <a:t> </a:t>
            </a:r>
            <a:r>
              <a:rPr lang="es-MX" sz="3200" dirty="0" smtClean="0">
                <a:solidFill>
                  <a:prstClr val="black"/>
                </a:solidFill>
              </a:rPr>
              <a:t>integrar una dinámica de evaluación donde revisemos que el participante comprendió los temas básicos del MFC.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3200" dirty="0" smtClean="0">
                <a:solidFill>
                  <a:prstClr val="black"/>
                </a:solidFill>
              </a:rPr>
              <a:t>Se revitalizará el curso que ya existe  dejando los temas propios a los tiempos que esta viviendo el MFC.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3200" dirty="0" smtClean="0">
                <a:solidFill>
                  <a:prstClr val="black"/>
                </a:solidFill>
              </a:rPr>
              <a:t>Se trabajará en la presentación PPT  y  cartas descriptivas.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3200" dirty="0" smtClean="0">
                <a:solidFill>
                  <a:prstClr val="black"/>
                </a:solidFill>
              </a:rPr>
              <a:t>Se debe promover que es para toda la membresía.</a:t>
            </a:r>
            <a:endParaRPr lang="es-MX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36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59565" y="1406275"/>
            <a:ext cx="447827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3200" b="1" dirty="0" smtClean="0">
                <a:ln w="1905"/>
                <a:solidFill>
                  <a:srgbClr val="70AD47">
                    <a:lumMod val="50000"/>
                  </a:srgbClr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5.- REVITALIZAR  CIP II</a:t>
            </a:r>
            <a:endParaRPr lang="es-MX" sz="3200" b="1" dirty="0">
              <a:ln w="1905"/>
              <a:solidFill>
                <a:srgbClr val="70AD47">
                  <a:lumMod val="50000"/>
                </a:srgbClr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136768" y="224139"/>
            <a:ext cx="96637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 REVITALIZAR CAPACITACIONES</a:t>
            </a:r>
            <a:endParaRPr lang="es-E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04973" y="2156346"/>
            <a:ext cx="108363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3200" dirty="0">
                <a:solidFill>
                  <a:prstClr val="black"/>
                </a:solidFill>
              </a:rPr>
              <a:t> </a:t>
            </a:r>
            <a:r>
              <a:rPr lang="es-MX" sz="3200" dirty="0" smtClean="0">
                <a:solidFill>
                  <a:prstClr val="black"/>
                </a:solidFill>
              </a:rPr>
              <a:t>Revisar Carta descriptiva y guía del facilitador para actualizar dinámicas  mas acordes a los tiempos actuales.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3200" dirty="0">
                <a:solidFill>
                  <a:prstClr val="black"/>
                </a:solidFill>
              </a:rPr>
              <a:t> </a:t>
            </a:r>
            <a:r>
              <a:rPr lang="es-MX" sz="3200" dirty="0" smtClean="0">
                <a:solidFill>
                  <a:prstClr val="black"/>
                </a:solidFill>
              </a:rPr>
              <a:t>integrar una dinámica de evaluación donde revisemos que el participante comprendió los temas básicos del MFC.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3200" dirty="0" smtClean="0">
                <a:solidFill>
                  <a:prstClr val="black"/>
                </a:solidFill>
              </a:rPr>
              <a:t>Se revitalizará el curso que ya existe  dejando los temas propios a los tiempos que esta viviendo el MFC.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3200" dirty="0" smtClean="0">
                <a:solidFill>
                  <a:prstClr val="black"/>
                </a:solidFill>
              </a:rPr>
              <a:t>Se trabajará en la presentación PPT  y  cartas descriptivas.</a:t>
            </a:r>
          </a:p>
          <a:p>
            <a:pPr>
              <a:buClr>
                <a:srgbClr val="70AD47">
                  <a:lumMod val="50000"/>
                </a:srgbClr>
              </a:buClr>
            </a:pPr>
            <a:endParaRPr lang="es-MX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51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59565" y="1351683"/>
            <a:ext cx="875310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3200" b="1" dirty="0" smtClean="0">
                <a:ln w="1905"/>
                <a:solidFill>
                  <a:srgbClr val="70AD47">
                    <a:lumMod val="50000"/>
                  </a:srgbClr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6.- REVITALIZAR  MANUAL DE ORGANIZACIÓN</a:t>
            </a:r>
            <a:endParaRPr lang="es-MX" sz="3200" b="1" dirty="0">
              <a:ln w="1905"/>
              <a:solidFill>
                <a:srgbClr val="70AD47">
                  <a:lumMod val="50000"/>
                </a:srgbClr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136768" y="224139"/>
            <a:ext cx="96637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 REVITALIZAR CAPACITACIONES</a:t>
            </a:r>
            <a:endParaRPr lang="es-E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04973" y="2156346"/>
            <a:ext cx="108363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Revisar Carta descriptiva y guía del facilitador para actualizar dinámicas  mas acordes a los tiempos actuales.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integrar una dinámica de evaluación donde revisemos que el participante comprendió los temas que contempla la capacitación.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 smtClean="0">
                <a:solidFill>
                  <a:prstClr val="black"/>
                </a:solidFill>
              </a:rPr>
              <a:t>Se revitalizará el curso que ya existe  dejando los temas propios a los tiempos que esta viviendo el MFC.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 smtClean="0">
                <a:solidFill>
                  <a:prstClr val="black"/>
                </a:solidFill>
              </a:rPr>
              <a:t>Se trabajará en la presentación PPT  y  cartas descriptivas.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 smtClean="0">
                <a:solidFill>
                  <a:prstClr val="black"/>
                </a:solidFill>
              </a:rPr>
              <a:t>Se debe contemplar  el ejercicio de trabajar con los tableros de indicadores.</a:t>
            </a:r>
          </a:p>
          <a:p>
            <a:pPr>
              <a:buClr>
                <a:srgbClr val="70AD47">
                  <a:lumMod val="50000"/>
                </a:srgbClr>
              </a:buClr>
            </a:pPr>
            <a:endParaRPr lang="es-MX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68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4157" y="1242499"/>
            <a:ext cx="909390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3200" b="1" dirty="0" smtClean="0">
                <a:ln w="1905"/>
                <a:solidFill>
                  <a:srgbClr val="70AD47">
                    <a:lumMod val="50000"/>
                  </a:srgbClr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7.- REVITALIZAR  SEMINARIO DE TERCER NIVEL</a:t>
            </a:r>
            <a:endParaRPr lang="es-MX" sz="3200" b="1" dirty="0">
              <a:ln w="1905"/>
              <a:solidFill>
                <a:srgbClr val="70AD47">
                  <a:lumMod val="50000"/>
                </a:srgbClr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136768" y="224139"/>
            <a:ext cx="96637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 REVITALIZAR CAPACITACIONES</a:t>
            </a:r>
            <a:endParaRPr lang="es-E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04973" y="1937978"/>
            <a:ext cx="115187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Revisar Carta descriptiva y guía del facilitador para ver como lo podemos adecuar y que se imparta desde el segundo nivel y no nada mas para el tercero.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Actualizarlo y que sea acorde tanto para Matrimonios, jóvenes y mares.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integrar una dinámica de evaluación donde revisemos que el participante comprendió los temas básicos de la capacitación.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 smtClean="0">
                <a:solidFill>
                  <a:prstClr val="black"/>
                </a:solidFill>
              </a:rPr>
              <a:t>Se revitalizará el curso que ya existe  dejando los temas propios a los tiempos que esta viviendo el MFC.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 smtClean="0">
                <a:solidFill>
                  <a:prstClr val="black"/>
                </a:solidFill>
              </a:rPr>
              <a:t>Se trabajará en la presentación PPT  y  cartas descriptivas</a:t>
            </a:r>
            <a:endParaRPr lang="es-MX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68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18621" y="1310739"/>
            <a:ext cx="774000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3200" b="1" dirty="0" smtClean="0">
                <a:ln w="1905"/>
                <a:solidFill>
                  <a:srgbClr val="70AD47">
                    <a:lumMod val="50000"/>
                  </a:srgbClr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8.- PROFUNDIZACIÓN PARA DIRIGENTES</a:t>
            </a:r>
            <a:endParaRPr lang="es-MX" sz="3200" b="1" dirty="0">
              <a:ln w="1905"/>
              <a:solidFill>
                <a:srgbClr val="70AD47">
                  <a:lumMod val="50000"/>
                </a:srgbClr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136768" y="224139"/>
            <a:ext cx="96637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 REVITALIZAR CAPACITACIONES</a:t>
            </a:r>
            <a:endParaRPr lang="es-E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4973" y="2156346"/>
            <a:ext cx="108363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Revisar Carta descriptiva y guía del facilitador para actualizar dinámicas  mas acordes a los tiempos actuales.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integrar una dinámica de evaluación donde revisemos que el participante comprendió los conceptos básicos de la capacitación.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 smtClean="0">
                <a:solidFill>
                  <a:prstClr val="black"/>
                </a:solidFill>
              </a:rPr>
              <a:t>Se revitalizará el curso que ya existe  dejando los temas propios a los tiempos que esta viviendo el MFC.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 smtClean="0">
                <a:solidFill>
                  <a:prstClr val="black"/>
                </a:solidFill>
              </a:rPr>
              <a:t>Se trabajará en la presentación PPT  y  cartas descriptivas</a:t>
            </a:r>
            <a:endParaRPr lang="es-MX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3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32269" y="1310739"/>
            <a:ext cx="480368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3200" b="1" dirty="0" smtClean="0">
                <a:ln w="1905"/>
                <a:solidFill>
                  <a:srgbClr val="70AD47">
                    <a:lumMod val="50000"/>
                  </a:srgbClr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9.- SER Y HACER DEL ECS</a:t>
            </a:r>
            <a:endParaRPr lang="es-MX" sz="3200" b="1" dirty="0">
              <a:ln w="1905"/>
              <a:solidFill>
                <a:srgbClr val="70AD47">
                  <a:lumMod val="50000"/>
                </a:srgbClr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136768" y="224139"/>
            <a:ext cx="96637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 REVITALIZAR CAPACITACIONES</a:t>
            </a:r>
            <a:endParaRPr lang="es-E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4973" y="2156346"/>
            <a:ext cx="108363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Revisar Carta descriptiva y guía del facilitador para actualizar dinámicas  mas acordes a los tiempos actuales.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integrar una dinámica de evaluación donde revisemos que el participante comprendió los conceptos básicos de la capacitación.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 smtClean="0">
                <a:solidFill>
                  <a:prstClr val="black"/>
                </a:solidFill>
              </a:rPr>
              <a:t>Se revitalizará el curso que ya existe  dejando los temas propios a los tiempos que esta viviendo el MFC.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 smtClean="0">
                <a:solidFill>
                  <a:prstClr val="black"/>
                </a:solidFill>
              </a:rPr>
              <a:t>Se trabajará en la presentación PPT  y  cartas descriptivas</a:t>
            </a:r>
            <a:endParaRPr lang="es-MX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03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136768" y="224139"/>
            <a:ext cx="96637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 REVITALIZAR CAPACITACIONES</a:t>
            </a:r>
            <a:endParaRPr lang="es-E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4973" y="2156346"/>
            <a:ext cx="108363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Revisar Carta descriptiva y guía del facilitador para actualizar dinámicas  mas acordes a los tiempos actuales.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integrar una dinámica de evaluación donde revisemos que el participante comprendió los conceptos básicos de la capacitación.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 smtClean="0">
                <a:solidFill>
                  <a:prstClr val="black"/>
                </a:solidFill>
              </a:rPr>
              <a:t>Se revitalizará el curso que ya existe  dejando los temas propios a los tiempos que esta viviendo el MFC.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 smtClean="0">
                <a:solidFill>
                  <a:prstClr val="black"/>
                </a:solidFill>
              </a:rPr>
              <a:t>Se trabajará en la presentación PPT  y  cartas descriptivas</a:t>
            </a:r>
            <a:endParaRPr lang="es-MX" sz="2800" dirty="0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32269" y="1310739"/>
            <a:ext cx="512852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3200" b="1" dirty="0" smtClean="0">
                <a:ln w="1905"/>
                <a:solidFill>
                  <a:srgbClr val="70AD47">
                    <a:lumMod val="50000"/>
                  </a:srgbClr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10.- SER Y HACER DEL ECD</a:t>
            </a:r>
            <a:endParaRPr lang="es-MX" sz="3200" b="1" dirty="0">
              <a:ln w="1905"/>
              <a:solidFill>
                <a:srgbClr val="70AD47">
                  <a:lumMod val="50000"/>
                </a:srgbClr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374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136768" y="224139"/>
            <a:ext cx="96637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 REVITALIZAR CAPACITACIONES</a:t>
            </a:r>
            <a:endParaRPr lang="es-E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4973" y="2156346"/>
            <a:ext cx="108363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Revisar Carta descriptiva y guía del facilitador para actualizar dinámicas  mas acordes a los tiempos actuales.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integrar una dinámica de evaluación donde revisemos que el participante comprendió los conceptos básicos de la capacitación.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 smtClean="0">
                <a:solidFill>
                  <a:prstClr val="black"/>
                </a:solidFill>
              </a:rPr>
              <a:t>Se revitalizará el curso que ya existe  dejando los temas propios a los tiempos que esta viviendo el MFC.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 smtClean="0">
                <a:solidFill>
                  <a:prstClr val="black"/>
                </a:solidFill>
              </a:rPr>
              <a:t>Se trabajará en la presentación PPT  y  cartas descriptivas</a:t>
            </a:r>
            <a:endParaRPr lang="es-MX" sz="2800" dirty="0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32269" y="1310739"/>
            <a:ext cx="511890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3200" b="1" dirty="0" smtClean="0">
                <a:ln w="1905"/>
                <a:solidFill>
                  <a:srgbClr val="70AD47">
                    <a:lumMod val="50000"/>
                  </a:srgbClr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11.- SER Y HACER DEL ECN</a:t>
            </a:r>
            <a:endParaRPr lang="es-MX" sz="3200" b="1" dirty="0">
              <a:ln w="1905"/>
              <a:solidFill>
                <a:srgbClr val="70AD47">
                  <a:lumMod val="50000"/>
                </a:srgbClr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594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996296" y="1255594"/>
            <a:ext cx="10563366" cy="4926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1200" cap="none" spc="0" normalizeH="0" baseline="0" noProof="0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REVITALIZAR CAPACITACIONES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36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1.-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Capacitación para capacitadores.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5100" b="1" dirty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2</a:t>
            </a: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.-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Ser y hacer del Equipo Zonal.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3.-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Taller de Metodología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4.-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CIP I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5.-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CIP II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6.-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Manual de Organización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7.-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Seminario de Tercer Nivel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8.-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Profundización para dirigentes.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9.-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Ser y hacer del ECS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10.-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Ser y hacer del ECD</a:t>
            </a:r>
          </a:p>
          <a:p>
            <a:pPr marR="0" lvl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51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11.- </a:t>
            </a:r>
            <a:r>
              <a:rPr lang="es-MX" sz="51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Ser y hacer del ECN</a:t>
            </a:r>
          </a:p>
          <a:p>
            <a:pPr marL="571500" marR="0" lvl="0" indent="-5715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MX" sz="36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 marL="571500" marR="0" lvl="0" indent="-5715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MX" sz="36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348034" y="5771"/>
            <a:ext cx="3486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PROYECTOS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Resultado de imagen para proyec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697" y="2287705"/>
            <a:ext cx="4599875" cy="25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96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400704" y="224139"/>
            <a:ext cx="71358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 GUIAS TUTORIALES</a:t>
            </a:r>
            <a:endParaRPr lang="es-E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4973" y="2156346"/>
            <a:ext cx="108363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Realizar unas guías de como utilizar el Google Calendar y así administrar mejor la agenda de actividades del equipo.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Realizar unas guías de como utilizar el </a:t>
            </a:r>
            <a:r>
              <a:rPr lang="es-MX" sz="2800" dirty="0" err="1" smtClean="0">
                <a:solidFill>
                  <a:prstClr val="black"/>
                </a:solidFill>
              </a:rPr>
              <a:t>dropbox</a:t>
            </a:r>
            <a:r>
              <a:rPr lang="es-MX" sz="2800" dirty="0" smtClean="0">
                <a:solidFill>
                  <a:prstClr val="black"/>
                </a:solidFill>
              </a:rPr>
              <a:t> y así optimizar los recursos para guardar información y compartir archivos de gran capacidad.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 smtClean="0">
                <a:solidFill>
                  <a:prstClr val="black"/>
                </a:solidFill>
              </a:rPr>
              <a:t> El utilizar estas herramientas ayudan a mantener la comunicación de una manera efectiva y oportuna.</a:t>
            </a:r>
            <a:endParaRPr lang="es-MX" sz="2800" dirty="0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32268" y="1297091"/>
            <a:ext cx="1165973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2800" b="1" dirty="0" smtClean="0">
                <a:ln w="1905"/>
                <a:solidFill>
                  <a:srgbClr val="70AD47">
                    <a:lumMod val="50000"/>
                  </a:srgbClr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12.- REALIZAR GUIAS TUTORIALES PARA MANEJAR GOOGLE CALENDAR Y DROP BOX</a:t>
            </a:r>
            <a:endParaRPr lang="es-MX" sz="2800" b="1" dirty="0">
              <a:ln w="1905"/>
              <a:solidFill>
                <a:srgbClr val="70AD47">
                  <a:lumMod val="50000"/>
                </a:srgbClr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771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528607" y="224139"/>
            <a:ext cx="88800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 EVANGELIZACIÓN ACTIVA</a:t>
            </a:r>
            <a:endParaRPr lang="es-E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4973" y="2156346"/>
            <a:ext cx="108363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Habilitar a las áreas IV Diocesanas como coordinadores.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Se tendrá una capacitación vía zoom con las áreas IV por Bloque en los meses de Noviembre y Diciembre.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Dar a conocer los dos tipos de cursos de evangelización activa :                 ( modulo ábreme y módulos sugeridos para MFC).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Se tendrán videos de promoción sobre evangelización activa para compartirlos con toda la membresía y motivarlos a inscribirse.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En el mes de Enero se arranca con la inscripción en Evangelización Activa.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32268" y="1310739"/>
            <a:ext cx="1165973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3200" b="1" dirty="0" smtClean="0">
                <a:ln w="1905"/>
                <a:solidFill>
                  <a:srgbClr val="70AD47">
                    <a:lumMod val="50000"/>
                  </a:srgbClr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13.- EVANGELIZACIÒN ACTIVA</a:t>
            </a:r>
            <a:endParaRPr lang="es-MX" sz="3200" b="1" dirty="0">
              <a:ln w="1905"/>
              <a:solidFill>
                <a:srgbClr val="70AD47">
                  <a:lumMod val="50000"/>
                </a:srgbClr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779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305597" y="224139"/>
            <a:ext cx="53260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PROYECTO: POD CAST </a:t>
            </a:r>
            <a:endParaRPr lang="es-E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4973" y="2156346"/>
            <a:ext cx="108363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Crear un canal de </a:t>
            </a:r>
            <a:r>
              <a:rPr lang="es-MX" sz="2800" dirty="0" err="1" smtClean="0">
                <a:solidFill>
                  <a:prstClr val="black"/>
                </a:solidFill>
              </a:rPr>
              <a:t>Pod</a:t>
            </a:r>
            <a:r>
              <a:rPr lang="es-MX" sz="2800" dirty="0" smtClean="0">
                <a:solidFill>
                  <a:prstClr val="black"/>
                </a:solidFill>
              </a:rPr>
              <a:t> </a:t>
            </a:r>
            <a:r>
              <a:rPr lang="es-MX" sz="2800" dirty="0" err="1" smtClean="0">
                <a:solidFill>
                  <a:prstClr val="black"/>
                </a:solidFill>
              </a:rPr>
              <a:t>cast</a:t>
            </a:r>
            <a:r>
              <a:rPr lang="es-MX" sz="2800" dirty="0" smtClean="0">
                <a:solidFill>
                  <a:prstClr val="black"/>
                </a:solidFill>
              </a:rPr>
              <a:t> para compartir cápsulas importantes del MFC y así establecer una comunicación estrecha con la membresía.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Crear un equipo de apoyo para  liderar el proyecto.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 smtClean="0">
                <a:solidFill>
                  <a:prstClr val="black"/>
                </a:solidFill>
              </a:rPr>
              <a:t> Que todo el País participe estableciendo las bases de como será  la logística y participación de los temas a tratar.</a:t>
            </a:r>
          </a:p>
          <a:p>
            <a:pPr>
              <a:buClr>
                <a:srgbClr val="70AD47">
                  <a:lumMod val="50000"/>
                </a:srgbClr>
              </a:buClr>
            </a:pPr>
            <a:endParaRPr lang="es-MX" sz="2800" dirty="0" smtClean="0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32268" y="1310739"/>
            <a:ext cx="1165973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3200" b="1" dirty="0" smtClean="0">
                <a:ln w="1905"/>
                <a:solidFill>
                  <a:srgbClr val="70AD47">
                    <a:lumMod val="50000"/>
                  </a:srgbClr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14.- REALIZAR POD CAST</a:t>
            </a:r>
            <a:endParaRPr lang="es-MX" sz="3200" b="1" dirty="0">
              <a:ln w="1905"/>
              <a:solidFill>
                <a:srgbClr val="70AD47">
                  <a:lumMod val="50000"/>
                </a:srgbClr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253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91431" y="1187906"/>
            <a:ext cx="1075441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3200" b="1" dirty="0" smtClean="0">
                <a:ln w="1905"/>
                <a:solidFill>
                  <a:srgbClr val="70AD47">
                    <a:lumMod val="50000"/>
                  </a:srgbClr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15.- PORTAFOLIO DE MEJORES PRÁCTICAS PARA MANTENER MOTIVADO A LOS SERVIDORES.</a:t>
            </a:r>
            <a:endParaRPr lang="es-MX" sz="3200" b="1" dirty="0">
              <a:ln w="1905"/>
              <a:solidFill>
                <a:srgbClr val="70AD47">
                  <a:lumMod val="50000"/>
                </a:srgbClr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04973" y="2183642"/>
            <a:ext cx="115323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3200" dirty="0">
                <a:solidFill>
                  <a:prstClr val="black"/>
                </a:solidFill>
              </a:rPr>
              <a:t> </a:t>
            </a:r>
            <a:r>
              <a:rPr lang="es-MX" sz="3200" dirty="0" smtClean="0">
                <a:solidFill>
                  <a:prstClr val="black"/>
                </a:solidFill>
              </a:rPr>
              <a:t>Todas las Diócesis participaran enviando actividades que realizan para promover la motivación del Servidor.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3200" dirty="0">
                <a:solidFill>
                  <a:prstClr val="black"/>
                </a:solidFill>
              </a:rPr>
              <a:t> </a:t>
            </a:r>
            <a:r>
              <a:rPr lang="es-MX" sz="3200" dirty="0" smtClean="0">
                <a:solidFill>
                  <a:prstClr val="black"/>
                </a:solidFill>
              </a:rPr>
              <a:t>Se diseñará un Formato estándar establecido por Área IV Nacional para que todos envíen la información.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3200" dirty="0">
                <a:solidFill>
                  <a:prstClr val="black"/>
                </a:solidFill>
              </a:rPr>
              <a:t> </a:t>
            </a:r>
            <a:r>
              <a:rPr lang="es-MX" sz="3200" dirty="0" smtClean="0">
                <a:solidFill>
                  <a:prstClr val="black"/>
                </a:solidFill>
              </a:rPr>
              <a:t>Se enviará la actividad incluyendo guía para el facilitador.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3200" dirty="0">
                <a:solidFill>
                  <a:prstClr val="black"/>
                </a:solidFill>
              </a:rPr>
              <a:t> </a:t>
            </a:r>
            <a:r>
              <a:rPr lang="es-MX" sz="3200" dirty="0" smtClean="0">
                <a:solidFill>
                  <a:prstClr val="black"/>
                </a:solidFill>
              </a:rPr>
              <a:t>El portafolio se tendrá en una liga con acceso a todas las áreas IV.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3200" dirty="0" smtClean="0">
                <a:solidFill>
                  <a:prstClr val="black"/>
                </a:solidFill>
              </a:rPr>
              <a:t> Se dejará el nombre de la Diócesis que compartió la </a:t>
            </a:r>
            <a:r>
              <a:rPr lang="es-MX" sz="3200" dirty="0">
                <a:solidFill>
                  <a:prstClr val="black"/>
                </a:solidFill>
              </a:rPr>
              <a:t>M</a:t>
            </a:r>
            <a:r>
              <a:rPr lang="es-MX" sz="3200" dirty="0" smtClean="0">
                <a:solidFill>
                  <a:prstClr val="black"/>
                </a:solidFill>
              </a:rPr>
              <a:t>ejor Práctica.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945022" y="224139"/>
            <a:ext cx="100472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 : COMPARTIR MEJORES PRÁCTICAS</a:t>
            </a:r>
            <a:endParaRPr lang="es-E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5951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91431" y="1187906"/>
            <a:ext cx="1075441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2800" b="1" dirty="0" smtClean="0">
                <a:ln w="1905"/>
                <a:solidFill>
                  <a:srgbClr val="70AD47">
                    <a:lumMod val="50000"/>
                  </a:srgbClr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16.- REVISTA O FOLLETO DONDE SE COMPARTAN TESTIMONIOS BRILLANTES QUE SE TENGAN EN EL MFC.</a:t>
            </a:r>
            <a:endParaRPr lang="es-MX" sz="2800" b="1" dirty="0">
              <a:ln w="1905"/>
              <a:solidFill>
                <a:srgbClr val="70AD47">
                  <a:lumMod val="50000"/>
                </a:srgbClr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04973" y="2183642"/>
            <a:ext cx="115323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3200" dirty="0">
                <a:solidFill>
                  <a:prstClr val="black"/>
                </a:solidFill>
              </a:rPr>
              <a:t> </a:t>
            </a:r>
            <a:r>
              <a:rPr lang="es-MX" sz="3200" dirty="0" smtClean="0">
                <a:solidFill>
                  <a:prstClr val="black"/>
                </a:solidFill>
              </a:rPr>
              <a:t>Todas las Diócesis participaran enviando testimonios brillantes que se tengan dentro del MFC.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3200" dirty="0">
                <a:solidFill>
                  <a:prstClr val="black"/>
                </a:solidFill>
              </a:rPr>
              <a:t> </a:t>
            </a:r>
            <a:r>
              <a:rPr lang="es-MX" sz="3200" dirty="0" smtClean="0">
                <a:solidFill>
                  <a:prstClr val="black"/>
                </a:solidFill>
              </a:rPr>
              <a:t>Se seleccionaran los testimonios y se creará el libro </a:t>
            </a:r>
            <a:r>
              <a:rPr lang="es-MX" sz="3200" dirty="0" err="1" smtClean="0">
                <a:solidFill>
                  <a:prstClr val="black"/>
                </a:solidFill>
              </a:rPr>
              <a:t>ó</a:t>
            </a:r>
            <a:r>
              <a:rPr lang="es-MX" sz="3200" dirty="0" smtClean="0">
                <a:solidFill>
                  <a:prstClr val="black"/>
                </a:solidFill>
              </a:rPr>
              <a:t> folleto ,  para que esos testimonios inspiren y motiven a toda la membresía.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848692" y="224139"/>
            <a:ext cx="102399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 : TESTIMONIOS BRILLANTES DEL MFC</a:t>
            </a:r>
            <a:endParaRPr lang="es-E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8460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86028" y="1187907"/>
            <a:ext cx="10521984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2800" b="1" dirty="0" smtClean="0">
                <a:ln w="1905"/>
                <a:solidFill>
                  <a:srgbClr val="70AD47">
                    <a:lumMod val="50000"/>
                  </a:srgbClr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17.- PORTAFOLIO CON DINÁMICAS Y VIDEOS QUE SENSIBILICEN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2800" b="1" dirty="0" smtClean="0">
                <a:ln w="1905"/>
                <a:solidFill>
                  <a:srgbClr val="70AD47">
                    <a:lumMod val="50000"/>
                  </a:srgbClr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Y MEJOREN LAS ACTITUDES Y HABILIDADES DEL SERVIDOR.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04973" y="2111072"/>
            <a:ext cx="115323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Todas las Diócesis participaran enviando alguna dinámica y video que ayuden a sensibilizar las actitudes y habilidades del servidor.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 smtClean="0">
                <a:solidFill>
                  <a:prstClr val="black"/>
                </a:solidFill>
              </a:rPr>
              <a:t>Área IV Nacional enviará un formato estándar en el cual enviaran la dinámica redactada con todos los pasos para poder entenderla y realizarla, tipo guía del Facilitador.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 smtClean="0">
                <a:solidFill>
                  <a:prstClr val="black"/>
                </a:solidFill>
              </a:rPr>
              <a:t>Compartir videos que apoyen el crecimiento espiritual y humano de los servidores.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 smtClean="0">
                <a:solidFill>
                  <a:prstClr val="black"/>
                </a:solidFill>
              </a:rPr>
              <a:t>El portafolio se tendrá en una liga con acceso a todas las áreas IV.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 smtClean="0">
                <a:solidFill>
                  <a:prstClr val="black"/>
                </a:solidFill>
              </a:rPr>
              <a:t> Se dejará el nombre de la Diócesis que compartió </a:t>
            </a:r>
          </a:p>
          <a:p>
            <a:pPr>
              <a:buClr>
                <a:srgbClr val="70AD47">
                  <a:lumMod val="50000"/>
                </a:srgbClr>
              </a:buClr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    la dinámica y el video.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51876" y="224139"/>
            <a:ext cx="96335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 : COMPARTIR DINÁMICA Y VIDEOS</a:t>
            </a:r>
            <a:endParaRPr lang="es-E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7254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74011" y="1187907"/>
            <a:ext cx="11094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2000" b="1" dirty="0" smtClean="0">
                <a:ln w="1905"/>
                <a:solidFill>
                  <a:srgbClr val="70AD47">
                    <a:lumMod val="50000"/>
                  </a:srgbClr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18.- CONTAR CON DISEÑOS YA PREDETERMINADOS PARA FELICITAR Y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2000" b="1" dirty="0" smtClean="0">
                <a:ln w="1905"/>
                <a:solidFill>
                  <a:srgbClr val="70AD47">
                    <a:lumMod val="50000"/>
                  </a:srgbClr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QUE SE ENVÍE DE MANERA AUTOMATICA LA FELICITACIÒN DEL CUMPLEAÑERO POR CORREO.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04973" y="2183642"/>
            <a:ext cx="11532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Tener diseños ya predeterminados para felicitar por cumpleaños, aniversarios, etc. para enviar a la membresía y generar mas unidad.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Contar con una liga donde se coloquen todos los diseños para que puedan ser utilizados por todas las áreas IV del país.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Revisar si se puede enviar correo electrónico automático para felicitar a los cumpleañeros </a:t>
            </a:r>
            <a:r>
              <a:rPr lang="es-MX" sz="2800" dirty="0" err="1" smtClean="0">
                <a:solidFill>
                  <a:prstClr val="black"/>
                </a:solidFill>
              </a:rPr>
              <a:t>Emefecistas</a:t>
            </a:r>
            <a:r>
              <a:rPr lang="es-MX" sz="2800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25626" y="224139"/>
            <a:ext cx="110860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 : DISEÑOS PREDETERMINADOS PARA FELICITAR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9038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74011" y="1187907"/>
            <a:ext cx="8480207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2400" b="1" dirty="0" smtClean="0">
                <a:ln w="1905"/>
                <a:solidFill>
                  <a:srgbClr val="70AD47">
                    <a:lumMod val="50000"/>
                  </a:srgbClr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19.- DISEÑAR UN CURSO CORTO SOBRE ACTITUD POSITIVA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2400" b="1" dirty="0" smtClean="0">
                <a:ln w="1905"/>
                <a:solidFill>
                  <a:srgbClr val="70AD47">
                    <a:lumMod val="50000"/>
                  </a:srgbClr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       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04973" y="2183642"/>
            <a:ext cx="11532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Crear un curso sobre actitud positiva que mejore las habilidades y actitudes de los promotores y membresía en general.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Crear un curso con técnicas practicas que ayuden a sensibilizar sobre la importancia de tener una actitud positiva.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263421" y="224139"/>
            <a:ext cx="94104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 : DISEÑAR CURSO ACTITUD POSITIVA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6796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74011" y="1187907"/>
            <a:ext cx="10526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2000" b="1" dirty="0" smtClean="0">
                <a:ln w="1905"/>
                <a:solidFill>
                  <a:srgbClr val="70AD47">
                    <a:lumMod val="50000"/>
                  </a:srgbClr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20.- DISEÑAR UN CURSO DE LIDERAZGO QUE INCLUYA ( voluntad, Fortaleza y Disciplina).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04973" y="2183642"/>
            <a:ext cx="11532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Crear un curso sobre Liderazgo que mejore las habilidades y actitudes de los promotores y membresía en general.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Crear un curso con técnicas practicas que ayuden a sensibilizar sobre algunas técnicas que se requieren en el liderazgo como es la voluntad, la fortaleza y la disciplina.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934376" y="224139"/>
            <a:ext cx="80685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 : DISEÑAR CURSO LIDERAZGO</a:t>
            </a:r>
            <a:endParaRPr lang="es-E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9089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74011" y="1187907"/>
            <a:ext cx="980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2000" b="1" dirty="0" smtClean="0">
                <a:ln w="1905"/>
                <a:solidFill>
                  <a:srgbClr val="70AD47">
                    <a:lumMod val="50000"/>
                  </a:srgbClr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21.- CREAR  UNA CAPACITACIÓN  DEL MANUAL DE IDENTIDAD Y ORDENAMIENTOS.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04973" y="2183642"/>
            <a:ext cx="11532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Crear una presentación   con los conceptos básicos del manual de identidad y ordenamientos.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Generar una guía de facilitador para impartir la capacitación sobre el Manual de Identidad y ordenamientos.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Crear una evaluación que valide la comprensión sobre los artículos del manual de identidad y ordenamientos.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7004" y="224139"/>
            <a:ext cx="118433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 : CAPACITACIÒN EN EL MANUAL DE IDENTIDAD Y ORDENAMIENTOS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0429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68744" y="1296538"/>
            <a:ext cx="10563366" cy="4926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MX" sz="14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s-MX" sz="18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12.-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Realizar guías </a:t>
            </a:r>
            <a:r>
              <a:rPr lang="es-MX" sz="18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tutoriales para manejar Google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calendar</a:t>
            </a:r>
            <a:r>
              <a:rPr lang="es-MX" sz="18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Y  </a:t>
            </a:r>
            <a:r>
              <a:rPr lang="es-MX" sz="1800" b="1" dirty="0" err="1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Dropbox</a:t>
            </a:r>
            <a:endParaRPr lang="es-MX" sz="18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s-MX" sz="18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13.-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Continuar con Evangelización Activa. Habilitar a áreas IV Diocesanas.</a:t>
            </a:r>
          </a:p>
          <a:p>
            <a:pPr>
              <a:lnSpc>
                <a:spcPct val="120000"/>
              </a:lnSpc>
              <a:defRPr/>
            </a:pPr>
            <a:r>
              <a:rPr lang="es-MX" sz="18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14.-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Realizar </a:t>
            </a:r>
            <a:r>
              <a:rPr lang="es-MX" sz="18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proyecto de </a:t>
            </a:r>
            <a:r>
              <a:rPr lang="es-MX" sz="1800" b="1" dirty="0" err="1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Pod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r>
              <a:rPr lang="es-MX" sz="1800" b="1" dirty="0" err="1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cast</a:t>
            </a:r>
            <a:r>
              <a:rPr lang="es-MX" sz="18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(Revisar)</a:t>
            </a:r>
          </a:p>
          <a:p>
            <a:pPr>
              <a:lnSpc>
                <a:spcPct val="120000"/>
              </a:lnSpc>
              <a:defRPr/>
            </a:pPr>
            <a:r>
              <a:rPr lang="es-MX" sz="18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15.-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Compartir </a:t>
            </a:r>
            <a:r>
              <a:rPr lang="es-MX" sz="18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mejores practicas a nivel nacional sobre esquemas que utilizan para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s-MX" sz="18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        motivar </a:t>
            </a:r>
            <a:r>
              <a:rPr lang="es-MX" sz="18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al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servicio</a:t>
            </a:r>
          </a:p>
          <a:p>
            <a:pPr>
              <a:lnSpc>
                <a:spcPct val="120000"/>
              </a:lnSpc>
              <a:defRPr/>
            </a:pPr>
            <a:r>
              <a:rPr lang="es-MX" sz="18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16.-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Realizar </a:t>
            </a:r>
            <a:r>
              <a:rPr lang="es-MX" sz="18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una revista o folleto donde se compartan ideas extraordinarias que se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   </a:t>
            </a:r>
          </a:p>
          <a:p>
            <a:pPr>
              <a:lnSpc>
                <a:spcPct val="120000"/>
              </a:lnSpc>
              <a:defRPr/>
            </a:pPr>
            <a:r>
              <a:rPr lang="es-MX" sz="18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       tienen </a:t>
            </a:r>
            <a:r>
              <a:rPr lang="es-MX" sz="18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como testimonio en las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diócesis.</a:t>
            </a:r>
          </a:p>
          <a:p>
            <a:pPr>
              <a:lnSpc>
                <a:spcPct val="120000"/>
              </a:lnSpc>
              <a:defRPr/>
            </a:pPr>
            <a:r>
              <a:rPr lang="es-MX" sz="18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17.-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Crear </a:t>
            </a:r>
            <a:r>
              <a:rPr lang="es-MX" sz="18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un portafolios con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dinámicas </a:t>
            </a:r>
            <a:r>
              <a:rPr lang="es-MX" sz="18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con sus cartas descriptivas y videos que ayuden a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s-MX" sz="18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        mejorar </a:t>
            </a:r>
            <a:r>
              <a:rPr lang="es-MX" sz="18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la unidad en los equipos y ayuden a mejorar las actitudes y habilidades del </a:t>
            </a:r>
            <a:endParaRPr lang="es-MX" sz="18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s-MX" sz="18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         servidor.</a:t>
            </a:r>
          </a:p>
          <a:p>
            <a:pPr>
              <a:lnSpc>
                <a:spcPct val="120000"/>
              </a:lnSpc>
              <a:defRPr/>
            </a:pPr>
            <a:r>
              <a:rPr lang="es-MX" sz="18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18.-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Enviar </a:t>
            </a:r>
            <a:r>
              <a:rPr lang="es-MX" sz="18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felicitación de cumpleaños  y aniversario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a través </a:t>
            </a:r>
            <a:r>
              <a:rPr lang="es-MX" sz="18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de correo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electrónico automático.</a:t>
            </a:r>
          </a:p>
          <a:p>
            <a:pPr>
              <a:lnSpc>
                <a:spcPct val="120000"/>
              </a:lnSpc>
              <a:defRPr/>
            </a:pPr>
            <a:r>
              <a:rPr lang="es-MX" sz="18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19.-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Diseñar </a:t>
            </a:r>
            <a:r>
              <a:rPr lang="es-MX" sz="18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un curso corto sobre actitud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positiva </a:t>
            </a:r>
            <a:r>
              <a:rPr lang="es-MX" sz="18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y eliminar actitudes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negativas.</a:t>
            </a:r>
          </a:p>
          <a:p>
            <a:pPr marL="571500" indent="-571500">
              <a:buFontTx/>
              <a:buChar char="-"/>
              <a:defRPr/>
            </a:pPr>
            <a:endParaRPr lang="es-MX" sz="14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 marL="571500" indent="-571500">
              <a:buFontTx/>
              <a:buChar char="-"/>
              <a:defRPr/>
            </a:pPr>
            <a:endParaRPr lang="es-MX" sz="14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348034" y="5771"/>
            <a:ext cx="3486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PROYECTOS</a:t>
            </a:r>
            <a:endParaRPr lang="es-E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639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74011" y="1187907"/>
            <a:ext cx="1177828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2400" b="1" dirty="0" smtClean="0">
                <a:ln w="1905"/>
                <a:solidFill>
                  <a:srgbClr val="70AD47">
                    <a:lumMod val="50000"/>
                  </a:srgbClr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22.- CAPACITAR A TODAS LAS ÁREAS IV DIOCESANAS EN LA HERRAMIENTA ZOOM.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04973" y="2198156"/>
            <a:ext cx="11532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Compartir la guía como </a:t>
            </a:r>
            <a:r>
              <a:rPr lang="es-MX" sz="2800" dirty="0" err="1" smtClean="0">
                <a:solidFill>
                  <a:prstClr val="black"/>
                </a:solidFill>
              </a:rPr>
              <a:t>accesar</a:t>
            </a:r>
            <a:r>
              <a:rPr lang="es-MX" sz="2800" dirty="0" smtClean="0">
                <a:solidFill>
                  <a:prstClr val="black"/>
                </a:solidFill>
              </a:rPr>
              <a:t> a la herramienta ZOOM.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Capacitar a las áreas IV  en el uso de la herramienta ZOOM.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Utilizar  la herramienta ZOOM con áreas IV para dar seguimiento a Líneas de acción y temas propios de áreas IV.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7004" y="224139"/>
            <a:ext cx="118433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 : CAPACITACIÒN EN EL MANUAL DE IDENTIDAD Y ORDENAMIENTOS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951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74011" y="1187907"/>
            <a:ext cx="10526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2000" b="1" dirty="0" smtClean="0">
                <a:ln w="1905"/>
                <a:solidFill>
                  <a:srgbClr val="70AD47">
                    <a:lumMod val="50000"/>
                  </a:srgbClr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23.- ESQUEMA DE RECONOCIMIENTO  ESTANDAR A NIVEL NACIONAL POR ( FIDELIDAD )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2000" b="1" dirty="0" smtClean="0">
                <a:ln w="1905"/>
                <a:solidFill>
                  <a:srgbClr val="70AD47">
                    <a:lumMod val="50000"/>
                  </a:srgbClr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MAS DE 30 AÑOS DE SERVICIO.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04973" y="2183642"/>
            <a:ext cx="11532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Generar un esquema de Reconocimiento donde se envíe un agradecimiento especial a los servidores que muestran esa Fidelidad de Servicio sin interrupciones   a lo largo de mas de 30 años.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Dejar estipulado en que evento del MFC  se aprovechará  para  entregar los reconocimientos.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028366" y="224139"/>
            <a:ext cx="9880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 : </a:t>
            </a: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RECONOCIMIENTO A LA FIDELIDAD DEL SERVICIO MFC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8642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74011" y="1187907"/>
            <a:ext cx="107580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2000" b="1" dirty="0" smtClean="0">
                <a:ln w="1905"/>
                <a:solidFill>
                  <a:srgbClr val="70AD47">
                    <a:lumMod val="50000"/>
                  </a:srgbClr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24.- ESQUEMA DE RECONOCIMIENTO  PARA LAS DIOCESIS QUE  TENGAN MAS INCREMENTO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2000" b="1" dirty="0" smtClean="0">
                <a:ln w="1905"/>
                <a:solidFill>
                  <a:srgbClr val="70AD47">
                    <a:lumMod val="50000"/>
                  </a:srgbClr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DE MEMBRESIA CUIDANDO LA PERMANENCIA.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04973" y="2183642"/>
            <a:ext cx="11532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Generar un esquema de Reconocimiento donde se felicite a la Diócesis que haya obtenido mas alto % de crecimiento; por supuesto cuidando la permanencia.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Se realizarán ideas para ver cual será el reconocimiento; así como también valorar si es por Bloque ó a nivel País.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009952" y="224139"/>
            <a:ext cx="79174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 : </a:t>
            </a: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RECONOCIMIENTO AL DEBER CUMPLIDO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Resultado de imagen de FIGURA MEDALLA RECONOCIMIENTO TROFEO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542" y="4032724"/>
            <a:ext cx="1647825" cy="1876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AutoShape 4" descr="Resultado de imagen de FIGURA MEDALLA RECONOCIMIENTO TROFEO "/>
          <p:cNvSpPr>
            <a:spLocks noChangeAspect="1" noChangeArrowheads="1"/>
          </p:cNvSpPr>
          <p:nvPr/>
        </p:nvSpPr>
        <p:spPr bwMode="auto">
          <a:xfrm>
            <a:off x="63500" y="-13652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8131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74011" y="1187907"/>
            <a:ext cx="10794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2000" b="1" dirty="0" smtClean="0">
                <a:ln w="1905"/>
                <a:solidFill>
                  <a:srgbClr val="70AD47">
                    <a:lumMod val="50000"/>
                  </a:srgbClr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25.- GENERAR PROPUESTAS  DONDE  COMPARTAN IDEAS INNOVADORAS QUE BENEFICIEN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2000" b="1" dirty="0" smtClean="0">
                <a:ln w="1905"/>
                <a:solidFill>
                  <a:srgbClr val="70AD47">
                    <a:lumMod val="50000"/>
                  </a:srgbClr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LA MEJORA CONTINUA DEL MFC.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04973" y="2183642"/>
            <a:ext cx="11532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Generar una convocatoria a las Diócesis donde generen ideas innovadoras que apoyen y contribuyan con la mejora continua del MFC ejemplo: </a:t>
            </a:r>
            <a:r>
              <a:rPr lang="es-MX" sz="2800" dirty="0" err="1" smtClean="0">
                <a:solidFill>
                  <a:prstClr val="black"/>
                </a:solidFill>
              </a:rPr>
              <a:t>Memorama</a:t>
            </a:r>
            <a:r>
              <a:rPr lang="es-MX" sz="2800" dirty="0" smtClean="0">
                <a:solidFill>
                  <a:prstClr val="black"/>
                </a:solidFill>
              </a:rPr>
              <a:t> para MFC, una lotería de valores, un crucigrama que beneficie el aprendizaje sobre temas de MFC, etc.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400300" y="224139"/>
            <a:ext cx="51367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 : </a:t>
            </a: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IDEAS INNOVADORAS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7378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74011" y="1187907"/>
            <a:ext cx="816851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2400" b="1" dirty="0" smtClean="0">
                <a:ln w="1905"/>
                <a:solidFill>
                  <a:srgbClr val="70AD47">
                    <a:lumMod val="50000"/>
                  </a:srgbClr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26.- DISEÑAR  EL CURSO DE CIP I  DE MANERA VIRTUAL.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04973" y="2183642"/>
            <a:ext cx="11532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Generar el curso del CIP I de manera virtual aprovechando la BDW del MFC.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Revisar contenido y grabar los videos.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414296" y="224139"/>
            <a:ext cx="71087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 : </a:t>
            </a: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CAPACITACIÓN DEL CIP I  (VIRTUAL)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4860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74011" y="1187907"/>
            <a:ext cx="976793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2400" b="1" dirty="0" smtClean="0">
                <a:ln w="1905"/>
                <a:solidFill>
                  <a:srgbClr val="70AD47">
                    <a:lumMod val="50000"/>
                  </a:srgbClr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27.- REALIZAR  KIT DE ENTREGA – RECEPCIÓN  PARA LOS ECD Y ECS.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04973" y="1637722"/>
            <a:ext cx="115323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Realizar una guía con </a:t>
            </a:r>
            <a:r>
              <a:rPr lang="es-MX" sz="2800" dirty="0" err="1" smtClean="0">
                <a:solidFill>
                  <a:prstClr val="black"/>
                </a:solidFill>
              </a:rPr>
              <a:t>Tips</a:t>
            </a:r>
            <a:r>
              <a:rPr lang="es-MX" sz="2800" dirty="0" smtClean="0">
                <a:solidFill>
                  <a:prstClr val="black"/>
                </a:solidFill>
              </a:rPr>
              <a:t> básicos que debe incluir el proceso de entrega – recepción.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2800" dirty="0">
                <a:solidFill>
                  <a:prstClr val="black"/>
                </a:solidFill>
              </a:rPr>
              <a:t> </a:t>
            </a:r>
            <a:r>
              <a:rPr lang="es-MX" sz="2800" dirty="0" smtClean="0">
                <a:solidFill>
                  <a:prstClr val="black"/>
                </a:solidFill>
              </a:rPr>
              <a:t>Crear programa sugerido para Evento ( Encuentro Diocesano ) y Evento Interno en los Sectores.</a:t>
            </a:r>
          </a:p>
          <a:p>
            <a:pPr marL="457200" indent="-457200">
              <a:buClr>
                <a:srgbClr val="70AD47">
                  <a:lumMod val="50000"/>
                </a:srgbClr>
              </a:buClr>
              <a:buFont typeface="Wingdings" pitchFamily="2" charset="2"/>
              <a:buChar char="q"/>
            </a:pPr>
            <a:r>
              <a:rPr lang="es-MX" sz="2800" dirty="0" smtClean="0">
                <a:solidFill>
                  <a:prstClr val="black"/>
                </a:solidFill>
              </a:rPr>
              <a:t>Acta protocolaria.</a:t>
            </a:r>
          </a:p>
          <a:p>
            <a:pPr marL="457200" indent="-457200">
              <a:buClr>
                <a:srgbClr val="70AD47">
                  <a:lumMod val="50000"/>
                </a:srgbClr>
              </a:buClr>
              <a:buFont typeface="Wingdings" pitchFamily="2" charset="2"/>
              <a:buChar char="q"/>
            </a:pPr>
            <a:r>
              <a:rPr lang="es-MX" sz="2800" dirty="0" smtClean="0">
                <a:solidFill>
                  <a:prstClr val="black"/>
                </a:solidFill>
              </a:rPr>
              <a:t>Informe de entrega.</a:t>
            </a:r>
          </a:p>
          <a:p>
            <a:pPr marL="457200" indent="-457200">
              <a:buClr>
                <a:srgbClr val="70AD47">
                  <a:lumMod val="50000"/>
                </a:srgbClr>
              </a:buClr>
              <a:buFont typeface="Wingdings" pitchFamily="2" charset="2"/>
              <a:buChar char="q"/>
            </a:pPr>
            <a:r>
              <a:rPr lang="es-MX" sz="2800" dirty="0" smtClean="0">
                <a:solidFill>
                  <a:prstClr val="black"/>
                </a:solidFill>
              </a:rPr>
              <a:t>Agradecimientos ( Equipo Saliente ).</a:t>
            </a:r>
          </a:p>
          <a:p>
            <a:pPr marL="457200" indent="-457200">
              <a:buClr>
                <a:srgbClr val="70AD47">
                  <a:lumMod val="50000"/>
                </a:srgbClr>
              </a:buClr>
              <a:buFont typeface="Wingdings" pitchFamily="2" charset="2"/>
              <a:buChar char="q"/>
            </a:pPr>
            <a:r>
              <a:rPr lang="es-MX" sz="2800" dirty="0" smtClean="0">
                <a:solidFill>
                  <a:prstClr val="black"/>
                </a:solidFill>
              </a:rPr>
              <a:t>Nombramientos ( Equipo Entrante).</a:t>
            </a:r>
          </a:p>
          <a:p>
            <a:pPr marL="457200" indent="-457200">
              <a:buClr>
                <a:srgbClr val="70AD47">
                  <a:lumMod val="50000"/>
                </a:srgbClr>
              </a:buClr>
              <a:buFont typeface="Wingdings" pitchFamily="2" charset="2"/>
              <a:buChar char="q"/>
            </a:pPr>
            <a:r>
              <a:rPr lang="es-MX" sz="2800" dirty="0" smtClean="0">
                <a:solidFill>
                  <a:prstClr val="black"/>
                </a:solidFill>
              </a:rPr>
              <a:t>Guía de protocolo para el cambio.</a:t>
            </a:r>
          </a:p>
          <a:p>
            <a:pPr marL="457200" indent="-457200">
              <a:buClr>
                <a:srgbClr val="70AD47">
                  <a:lumMod val="50000"/>
                </a:srgbClr>
              </a:buClr>
              <a:buFont typeface="Wingdings" pitchFamily="2" charset="2"/>
              <a:buChar char="q"/>
            </a:pPr>
            <a:r>
              <a:rPr lang="es-MX" sz="2800" dirty="0" smtClean="0">
                <a:solidFill>
                  <a:prstClr val="black"/>
                </a:solidFill>
              </a:rPr>
              <a:t>Signos que se deben entregar.</a:t>
            </a:r>
          </a:p>
          <a:p>
            <a:pPr marL="457200" indent="-457200">
              <a:buClr>
                <a:srgbClr val="70AD47">
                  <a:lumMod val="50000"/>
                </a:srgbClr>
              </a:buClr>
              <a:buFont typeface="Wingdings" pitchFamily="2" charset="2"/>
              <a:buChar char="q"/>
            </a:pPr>
            <a:r>
              <a:rPr lang="es-MX" sz="2800" dirty="0" err="1" smtClean="0">
                <a:solidFill>
                  <a:prstClr val="black"/>
                </a:solidFill>
              </a:rPr>
              <a:t>Tips</a:t>
            </a:r>
            <a:r>
              <a:rPr lang="es-MX" sz="2800" dirty="0" smtClean="0">
                <a:solidFill>
                  <a:prstClr val="black"/>
                </a:solidFill>
              </a:rPr>
              <a:t> opcionales.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710634" y="224139"/>
            <a:ext cx="65160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 : </a:t>
            </a: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KIT DE ENTREGA – RECEPCIÓN 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533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7"/>
          <a:stretch/>
        </p:blipFill>
        <p:spPr bwMode="auto">
          <a:xfrm>
            <a:off x="3234516" y="177420"/>
            <a:ext cx="5595833" cy="633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 descr="1logomfc.png">
            <a:extLst>
              <a:ext uri="{FF2B5EF4-FFF2-40B4-BE49-F238E27FC236}">
                <a16:creationId xmlns="" xmlns:a16="http://schemas.microsoft.com/office/drawing/2014/main" id="{0201F5CF-5630-47D8-9D17-57E7CE7545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0" y="1848762"/>
            <a:ext cx="1903922" cy="3332424"/>
          </a:xfrm>
          <a:prstGeom prst="rect">
            <a:avLst/>
          </a:prstGeom>
        </p:spPr>
      </p:pic>
      <p:pic>
        <p:nvPicPr>
          <p:cNvPr id="7" name="Picture 12" descr="LOGO EQUIPO ENTRANTE  2019.png">
            <a:extLst>
              <a:ext uri="{FF2B5EF4-FFF2-40B4-BE49-F238E27FC236}">
                <a16:creationId xmlns="" xmlns:a16="http://schemas.microsoft.com/office/drawing/2014/main" id="{36FB24F3-A80C-46E3-805C-FE8EA256B9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/>
          <a:stretch/>
        </p:blipFill>
        <p:spPr>
          <a:xfrm>
            <a:off x="9046881" y="2319404"/>
            <a:ext cx="2584433" cy="266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5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46640" y="1109650"/>
            <a:ext cx="10058400" cy="937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700" b="1" kern="1200" spc="-38" baseline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2800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 deseamos:</a:t>
            </a:r>
            <a:r>
              <a:rPr lang="es-MX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MX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MX" sz="2800" dirty="0">
              <a:solidFill>
                <a:srgbClr val="00206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18866" y="2210937"/>
            <a:ext cx="1098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00487" y="1951625"/>
            <a:ext cx="105770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lleguen Juntos es el PRINCIPIO……   </a:t>
            </a:r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 ESTAN  AQUÍ  EN LA REUNION DE BLOQUE.</a:t>
            </a:r>
          </a:p>
          <a:p>
            <a:endParaRPr lang="es-MX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Mantenerse juntos   es  el  PROGRESO…….     </a:t>
            </a:r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VENDRAN ADVERSIDADES….   PERO MANTENGANSE FIRMES COMO EQUIPO….    EL OBJETIVO QUE TENEMOS ES GRANDE.</a:t>
            </a:r>
          </a:p>
          <a:p>
            <a:endParaRPr lang="es-MX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Trabajar Juntos  es  el  ÉXITO</a:t>
            </a:r>
            <a:r>
              <a:rPr lang="es-MX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…………..          Y SI TRABAJAN EN EQUIPO  Y JUNTOS  AL FINAL DEL TRIENIO SENTIRAN UNA GRAN SATISFACCIÓN  DEL DEBER CUMPLIDO!</a:t>
            </a:r>
          </a:p>
          <a:p>
            <a:endParaRPr lang="es-MX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endParaRPr lang="es-MX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694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3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5" name="Picture 2" descr="Resultado de imagen para proyec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303" y="2142698"/>
            <a:ext cx="4655523" cy="3098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852384" y="1326067"/>
            <a:ext cx="708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Equipos trabajando en los Proyectos.</a:t>
            </a:r>
            <a:endParaRPr lang="es-MX" sz="3200" b="1" dirty="0"/>
          </a:p>
        </p:txBody>
      </p:sp>
      <p:sp>
        <p:nvSpPr>
          <p:cNvPr id="4" name="AutoShape 2" descr="Resultado de imagen para logo mfc catol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851" y="2265528"/>
            <a:ext cx="352425" cy="49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 rot="19963240">
            <a:off x="228651" y="2834281"/>
            <a:ext cx="37964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Contamos</a:t>
            </a:r>
          </a:p>
          <a:p>
            <a:pPr algn="ctr"/>
            <a:r>
              <a:rPr lang="es-E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con su apoyo!</a:t>
            </a:r>
            <a:endParaRPr lang="es-E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687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188858" y="2967335"/>
            <a:ext cx="5814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MUCHAS GRACIAS!</a:t>
            </a:r>
            <a:endParaRPr lang="es-ES" sz="54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24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68744" y="1050874"/>
            <a:ext cx="10563366" cy="4926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es-MX" sz="18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20.-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Diseñar </a:t>
            </a:r>
            <a:r>
              <a:rPr lang="es-MX" sz="18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un curso de liderazgo que incluya voluntad, fortaleza y disciplina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es-MX" sz="18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21.-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Realizar </a:t>
            </a:r>
            <a:r>
              <a:rPr lang="es-MX" sz="18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una capacitación sobre el Manual de Identidad y ordenamientos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.</a:t>
            </a:r>
            <a:endParaRPr lang="es-MX" sz="1800" b="1" dirty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s-MX" sz="1800" b="1" dirty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22.- </a:t>
            </a:r>
            <a:r>
              <a:rPr lang="es-MX" sz="18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Capacitar a todas las áreas IV en la herramienta ZOOM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es-MX" sz="1800" b="1" dirty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2</a:t>
            </a:r>
            <a:r>
              <a:rPr lang="es-MX" sz="18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3.-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Contar </a:t>
            </a:r>
            <a:r>
              <a:rPr lang="es-MX" sz="18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con esquemas de reconocimiento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estándar </a:t>
            </a:r>
            <a:r>
              <a:rPr lang="es-MX" sz="18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a nivel nacional ( FIDELIDAD ) para </a:t>
            </a:r>
            <a:endParaRPr lang="es-MX" sz="18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s-MX" sz="18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        servidores  </a:t>
            </a:r>
            <a:r>
              <a:rPr lang="es-MX" sz="18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Fieles al Servicio por mas de 30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años.</a:t>
            </a:r>
            <a:endParaRPr lang="es-MX" sz="1800" b="1" dirty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s-MX" sz="1800" b="1" dirty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2</a:t>
            </a:r>
            <a:r>
              <a:rPr lang="es-MX" sz="18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4.-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Generar </a:t>
            </a:r>
            <a:r>
              <a:rPr lang="es-MX" sz="18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un esquema de reconocimiento para las Diócesis que tengan mas incremento de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s-MX" sz="18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        membresía </a:t>
            </a:r>
            <a:r>
              <a:rPr lang="es-MX" sz="18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junto con permanencia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es-MX" sz="1800" b="1" dirty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2</a:t>
            </a:r>
            <a:r>
              <a:rPr lang="es-MX" sz="18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5.-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lanzar </a:t>
            </a:r>
            <a:r>
              <a:rPr lang="es-MX" sz="18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propuestas donde trabajen ideas innovadoras : ejemplo crear un </a:t>
            </a:r>
            <a:r>
              <a:rPr lang="es-MX" sz="1800" b="1" dirty="0" err="1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memorama</a:t>
            </a:r>
            <a:r>
              <a:rPr lang="es-MX" sz="18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para </a:t>
            </a:r>
            <a:endParaRPr lang="es-MX" sz="18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s-MX" sz="18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        aprender </a:t>
            </a:r>
            <a:r>
              <a:rPr lang="es-MX" sz="18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mas del </a:t>
            </a:r>
            <a:r>
              <a:rPr lang="es-MX" sz="1800" b="1" dirty="0" err="1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mfc</a:t>
            </a:r>
            <a:r>
              <a:rPr lang="es-MX" sz="18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.</a:t>
            </a:r>
            <a:endParaRPr lang="es-MX" sz="18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s-MX" sz="1800" b="1" dirty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2</a:t>
            </a:r>
            <a:r>
              <a:rPr lang="es-MX" sz="1800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6.- </a:t>
            </a:r>
            <a:r>
              <a:rPr lang="es-MX" sz="18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Revisar  y diseñar nuevo esquema de capacitación en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línea </a:t>
            </a:r>
            <a:r>
              <a:rPr lang="es-MX" sz="1800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los cursos del MFC  ( CIP I </a:t>
            </a:r>
            <a:r>
              <a:rPr lang="es-MX" sz="1800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).</a:t>
            </a:r>
          </a:p>
          <a:p>
            <a:pPr>
              <a:lnSpc>
                <a:spcPct val="120000"/>
              </a:lnSpc>
              <a:defRPr/>
            </a:pPr>
            <a:endParaRPr lang="es-MX" sz="18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>
              <a:lnSpc>
                <a:spcPct val="120000"/>
              </a:lnSpc>
              <a:defRPr/>
            </a:pPr>
            <a:endParaRPr lang="es-MX" sz="18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 marL="571500" indent="-571500">
              <a:buFontTx/>
              <a:buChar char="-"/>
              <a:defRPr/>
            </a:pPr>
            <a:endParaRPr lang="es-MX" sz="14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  <a:p>
            <a:pPr marL="571500" indent="-571500">
              <a:buFontTx/>
              <a:buChar char="-"/>
              <a:defRPr/>
            </a:pPr>
            <a:endParaRPr lang="es-MX" sz="1400" b="1" dirty="0" smtClean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348034" y="5771"/>
            <a:ext cx="3486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PROYECTOS</a:t>
            </a:r>
            <a:endParaRPr lang="es-E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73248" y="4579011"/>
            <a:ext cx="1039508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s-MX" b="1" dirty="0" smtClean="0">
                <a:ln w="1905"/>
                <a:solidFill>
                  <a:srgbClr val="C0000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27.- </a:t>
            </a:r>
            <a:r>
              <a:rPr lang="es-MX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Realizar todo el KIT que se requiere para el proceso de cambio de ECD y ECS (agradecimiento </a:t>
            </a:r>
          </a:p>
          <a:p>
            <a:pPr>
              <a:lnSpc>
                <a:spcPct val="120000"/>
              </a:lnSpc>
              <a:defRPr/>
            </a:pPr>
            <a:r>
              <a:rPr lang="es-MX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r>
              <a:rPr lang="es-MX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       equipo saliente, nombramiento equipo entrante, una guía para el protocolo de cambio, </a:t>
            </a:r>
          </a:p>
          <a:p>
            <a:pPr>
              <a:lnSpc>
                <a:spcPct val="120000"/>
              </a:lnSpc>
              <a:defRPr/>
            </a:pPr>
            <a:r>
              <a:rPr lang="es-MX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r>
              <a:rPr lang="es-MX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       sugerencias sobre los signos que se deben entregar, que debe llevar el informe de entrega,  </a:t>
            </a:r>
          </a:p>
          <a:p>
            <a:pPr>
              <a:lnSpc>
                <a:spcPct val="120000"/>
              </a:lnSpc>
              <a:defRPr/>
            </a:pPr>
            <a:r>
              <a:rPr lang="es-MX" b="1" dirty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</a:t>
            </a:r>
            <a:r>
              <a:rPr lang="es-MX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         acta protocolaria, </a:t>
            </a:r>
            <a:r>
              <a:rPr lang="es-MX" b="1" dirty="0" err="1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etc</a:t>
            </a:r>
            <a:r>
              <a:rPr lang="es-MX" b="1" dirty="0" smtClean="0">
                <a:ln w="1905"/>
                <a:solidFill>
                  <a:srgbClr val="002060"/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).</a:t>
            </a:r>
            <a:endParaRPr lang="es-MX" b="1" dirty="0">
              <a:ln w="1905"/>
              <a:solidFill>
                <a:srgbClr val="002060"/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3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04973" y="1474515"/>
            <a:ext cx="1066740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1.- REVITALIZAR  CAPACITACIÓN  PARA  CAPACITADORES</a:t>
            </a:r>
            <a:endParaRPr lang="es-MX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136768" y="224139"/>
            <a:ext cx="96637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 REVITALIZAR CAPACITACIONES</a:t>
            </a:r>
            <a:endParaRPr lang="es-E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04973" y="2156346"/>
            <a:ext cx="108363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r>
              <a:rPr lang="es-MX" sz="3200" dirty="0" smtClean="0"/>
              <a:t>Integrar técnicas  que desarrollen habilidades para el instructor  y así los servidores puedan moderar mucho mejor las reuniones del Equipo.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r>
              <a:rPr lang="es-MX" sz="3200" dirty="0" smtClean="0"/>
              <a:t>Se revitalizará el curso que ya existe  dejando los temas propios a los tiempos que esta viviendo el MFC.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</a:pPr>
            <a:r>
              <a:rPr lang="es-MX" sz="3200" dirty="0" smtClean="0"/>
              <a:t>Se trabajará en la presentación PPT  y  cartas descriptivas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99347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78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87840" y="1600978"/>
            <a:ext cx="10058400" cy="937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700" b="1" kern="1200" spc="-38" baseline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2800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OBJETIVO:</a:t>
            </a:r>
            <a:r>
              <a:rPr lang="es-MX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MX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MX" sz="2800" dirty="0">
              <a:solidFill>
                <a:srgbClr val="00206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25946" y="2069736"/>
            <a:ext cx="10124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prstClr val="black"/>
                </a:solidFill>
              </a:rPr>
              <a:t>Revisar y actualizar  cada una de las capacitaciones  que el MFC maneja,  para asegurar  que  están acordes a la evolución constante que el  Movimiento tiene.</a:t>
            </a:r>
          </a:p>
          <a:p>
            <a:endParaRPr lang="es-MX" sz="2000" dirty="0" smtClean="0">
              <a:solidFill>
                <a:prstClr val="black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87840" y="3328974"/>
            <a:ext cx="10058400" cy="937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700" b="1" kern="1200" spc="-38" baseline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2800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JUSTIFICACIÓN:</a:t>
            </a:r>
            <a:r>
              <a:rPr lang="es-MX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MX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MX" sz="2800" dirty="0">
              <a:solidFill>
                <a:srgbClr val="00206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33207" y="3774114"/>
            <a:ext cx="9601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/>
            </a:lvl1pPr>
          </a:lstStyle>
          <a:p>
            <a:r>
              <a:rPr lang="es-MX" dirty="0">
                <a:solidFill>
                  <a:prstClr val="black"/>
                </a:solidFill>
              </a:rPr>
              <a:t>Es importante que el proyecto </a:t>
            </a:r>
            <a:r>
              <a:rPr lang="es-MX" dirty="0" smtClean="0">
                <a:solidFill>
                  <a:prstClr val="black"/>
                </a:solidFill>
              </a:rPr>
              <a:t> de revisar y actualizar  las capacitaciones  se realice </a:t>
            </a:r>
            <a:r>
              <a:rPr lang="es-MX" dirty="0">
                <a:solidFill>
                  <a:prstClr val="black"/>
                </a:solidFill>
              </a:rPr>
              <a:t>con un  </a:t>
            </a:r>
            <a:r>
              <a:rPr lang="es-MX" dirty="0" smtClean="0">
                <a:solidFill>
                  <a:prstClr val="black"/>
                </a:solidFill>
              </a:rPr>
              <a:t>equipo </a:t>
            </a:r>
            <a:r>
              <a:rPr lang="es-MX" dirty="0">
                <a:solidFill>
                  <a:prstClr val="black"/>
                </a:solidFill>
              </a:rPr>
              <a:t>representativo de todo el país; para  obtener diferentes realidades y puntos  de  vista  </a:t>
            </a:r>
            <a:r>
              <a:rPr lang="es-MX" dirty="0" smtClean="0">
                <a:solidFill>
                  <a:prstClr val="black"/>
                </a:solidFill>
              </a:rPr>
              <a:t>y así aseguremos  plasmar los cambios que </a:t>
            </a:r>
            <a:r>
              <a:rPr lang="es-MX" dirty="0">
                <a:solidFill>
                  <a:prstClr val="black"/>
                </a:solidFill>
              </a:rPr>
              <a:t> </a:t>
            </a:r>
            <a:r>
              <a:rPr lang="es-MX" dirty="0" smtClean="0">
                <a:solidFill>
                  <a:prstClr val="black"/>
                </a:solidFill>
              </a:rPr>
              <a:t>el MFC ha tenido los últimos años.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82397" y="1215203"/>
            <a:ext cx="384361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s-MX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1.- REVITALIZAR  </a:t>
            </a:r>
            <a:r>
              <a:rPr lang="es-MX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CAPACITACIONES</a:t>
            </a:r>
            <a:endParaRPr lang="es-MX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136768" y="224139"/>
            <a:ext cx="96637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 REVITALIZAR CAPACITACIONES</a:t>
            </a:r>
            <a:endParaRPr lang="es-E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210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32992" y="959522"/>
            <a:ext cx="10058400" cy="937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700" b="1" kern="1200" spc="-38" baseline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MX" sz="2800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DESARROLLO:</a:t>
            </a:r>
            <a:r>
              <a:rPr lang="es-MX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MX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MX" sz="2800" dirty="0">
              <a:solidFill>
                <a:srgbClr val="00206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195753" y="1395047"/>
            <a:ext cx="950741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Fase l:  Inicio del Proyecto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1600" dirty="0" smtClean="0"/>
              <a:t>Seleccionar  al grupo de Áreas IV  Diocesanas y SNR que apoyen  en la revitalización  de las capacitaciones.</a:t>
            </a:r>
          </a:p>
          <a:p>
            <a:endParaRPr lang="es-MX" sz="1600" dirty="0" smtClean="0"/>
          </a:p>
          <a:p>
            <a:r>
              <a:rPr lang="es-MX" sz="1600" b="1" dirty="0" smtClean="0"/>
              <a:t>Fase II: Diseño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1600" dirty="0" smtClean="0"/>
              <a:t> Contaremos con tres  meses  para trabajar en el Proyecto.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1600" dirty="0" smtClean="0"/>
              <a:t> Definiremos Roles y actividades  para  cada integrante.</a:t>
            </a:r>
          </a:p>
          <a:p>
            <a:endParaRPr lang="es-MX" sz="1600" dirty="0" smtClean="0"/>
          </a:p>
          <a:p>
            <a:r>
              <a:rPr lang="es-MX" sz="1600" b="1" dirty="0" smtClean="0"/>
              <a:t>Fase III: Desarrollo, ejecución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1600" dirty="0" smtClean="0"/>
              <a:t>Inicio : Se compartirá  el </a:t>
            </a:r>
            <a:r>
              <a:rPr lang="es-MX" sz="1600" dirty="0"/>
              <a:t> </a:t>
            </a:r>
            <a:r>
              <a:rPr lang="es-MX" sz="1600" dirty="0" smtClean="0"/>
              <a:t>material  que  se haya asignado  para  su revisión  y empezar a realizar las propuestas y mejoras.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1600" dirty="0" smtClean="0"/>
              <a:t>integrar  dinámicas , videos, actividades  que </a:t>
            </a:r>
            <a:r>
              <a:rPr lang="es-MX" sz="1600" dirty="0"/>
              <a:t> </a:t>
            </a:r>
            <a:r>
              <a:rPr lang="es-MX" sz="1600" dirty="0" smtClean="0"/>
              <a:t>refuercen el conocimiento en los participantes.</a:t>
            </a:r>
          </a:p>
          <a:p>
            <a:endParaRPr lang="es-MX" sz="1600" dirty="0" smtClean="0"/>
          </a:p>
          <a:p>
            <a:r>
              <a:rPr lang="es-MX" sz="1600" b="1" dirty="0" smtClean="0"/>
              <a:t>Fase IV: Análisis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1600" dirty="0" smtClean="0"/>
              <a:t>Estar monitoreando avances quincenales ( Definir día y horario de revisión ) a través de un cronograma de tiempos </a:t>
            </a:r>
            <a:endParaRPr lang="es-MX" sz="1600" dirty="0"/>
          </a:p>
          <a:p>
            <a:endParaRPr lang="es-MX" sz="1600" dirty="0" smtClean="0"/>
          </a:p>
          <a:p>
            <a:r>
              <a:rPr lang="es-MX" sz="1600" b="1" dirty="0" smtClean="0"/>
              <a:t>Fase V: Evaluación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MX" sz="1600" dirty="0" smtClean="0"/>
              <a:t>Presentar proyecto final y ya que este validado por el Equipo compartirlo.</a:t>
            </a:r>
          </a:p>
          <a:p>
            <a:pPr marL="285750" indent="-285750">
              <a:buFont typeface="Wingdings" pitchFamily="2" charset="2"/>
              <a:buChar char="Ø"/>
            </a:pPr>
            <a:endParaRPr lang="es-MX" sz="1600" dirty="0"/>
          </a:p>
        </p:txBody>
      </p:sp>
      <p:sp>
        <p:nvSpPr>
          <p:cNvPr id="7" name="6 Rectángulo"/>
          <p:cNvSpPr/>
          <p:nvPr/>
        </p:nvSpPr>
        <p:spPr>
          <a:xfrm>
            <a:off x="640549" y="224139"/>
            <a:ext cx="106561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 REVITALIZAR :CAPACITACION PARA CAPACITADORES</a:t>
            </a:r>
            <a:endParaRPr lang="es-E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21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78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8"/>
          <a:stretch/>
        </p:blipFill>
        <p:spPr bwMode="auto">
          <a:xfrm>
            <a:off x="1197464" y="1405718"/>
            <a:ext cx="8753475" cy="471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40549" y="224139"/>
            <a:ext cx="106561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 REVITALIZAR :CAPACITACION PARA CAPACITADORES</a:t>
            </a:r>
            <a:endParaRPr lang="es-E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466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="" xmlns:a16="http://schemas.microsoft.com/office/drawing/2014/main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9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04973" y="1474515"/>
            <a:ext cx="959602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3200" b="1" dirty="0" smtClean="0">
                <a:ln w="1905"/>
                <a:solidFill>
                  <a:srgbClr val="70AD47">
                    <a:lumMod val="50000"/>
                  </a:srgbClr>
                </a:solidFill>
                <a:effectLst>
                  <a:innerShdw blurRad="38100" dist="38100" dir="18900000">
                    <a:srgbClr val="637052"/>
                  </a:innerShdw>
                </a:effectLst>
                <a:latin typeface="Cambria" pitchFamily="18" charset="0"/>
              </a:rPr>
              <a:t>2.-REVITALIZAR  SER Y HACER DEL EQUIPO ZONAL</a:t>
            </a:r>
            <a:endParaRPr lang="es-MX" sz="3200" b="1" dirty="0">
              <a:ln w="1905"/>
              <a:solidFill>
                <a:srgbClr val="70AD47">
                  <a:lumMod val="50000"/>
                </a:srgbClr>
              </a:solidFill>
              <a:effectLst>
                <a:innerShdw blurRad="38100" dist="38100" dir="18900000">
                  <a:srgbClr val="637052"/>
                </a:innerShdw>
              </a:effectLst>
              <a:latin typeface="Cambria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136768" y="224139"/>
            <a:ext cx="96637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PROYECTO REVITALIZAR CAPACITACIONES</a:t>
            </a:r>
            <a:endParaRPr lang="es-E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04973" y="2156346"/>
            <a:ext cx="108363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3200" dirty="0">
                <a:solidFill>
                  <a:prstClr val="black"/>
                </a:solidFill>
              </a:rPr>
              <a:t> </a:t>
            </a:r>
            <a:r>
              <a:rPr lang="es-MX" sz="3200" dirty="0" smtClean="0">
                <a:solidFill>
                  <a:prstClr val="black"/>
                </a:solidFill>
              </a:rPr>
              <a:t>Revisar Carta descriptiva y analizar su contenido para ver si se mantienen los temas de mejora continua.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3200" dirty="0">
                <a:solidFill>
                  <a:prstClr val="black"/>
                </a:solidFill>
              </a:rPr>
              <a:t> </a:t>
            </a:r>
            <a:r>
              <a:rPr lang="es-MX" sz="3200" dirty="0" smtClean="0">
                <a:solidFill>
                  <a:prstClr val="black"/>
                </a:solidFill>
              </a:rPr>
              <a:t>Realizar un video profesional que ayude a comprender mucho mejor como se debe llevar la reunión Zonal.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3200" dirty="0" smtClean="0">
                <a:solidFill>
                  <a:prstClr val="black"/>
                </a:solidFill>
              </a:rPr>
              <a:t>Se revitalizará el curso que ya existe  dejando los temas propios a los tiempos que esta viviendo el MFC.</a:t>
            </a:r>
          </a:p>
          <a:p>
            <a:pPr marL="285750" indent="-285750">
              <a:buClr>
                <a:srgbClr val="70AD47">
                  <a:lumMod val="50000"/>
                </a:srgbClr>
              </a:buClr>
              <a:buFont typeface="Wingdings" pitchFamily="2" charset="2"/>
              <a:buChar char="v"/>
            </a:pPr>
            <a:r>
              <a:rPr lang="es-MX" sz="3200" dirty="0" smtClean="0">
                <a:solidFill>
                  <a:prstClr val="black"/>
                </a:solidFill>
              </a:rPr>
              <a:t>Se trabajará en la presentación PPT  y  cartas descriptivas</a:t>
            </a:r>
            <a:endParaRPr lang="es-MX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17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3278</Words>
  <Application>Microsoft Office PowerPoint</Application>
  <PresentationFormat>Panorámica</PresentationFormat>
  <Paragraphs>289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Cambria</vt:lpstr>
      <vt:lpstr>Century Gothic</vt:lpstr>
      <vt:lpstr>Times New Roman</vt:lpstr>
      <vt:lpstr>Trebuchet MS</vt:lpstr>
      <vt:lpstr>Wingdings</vt:lpstr>
      <vt:lpstr>Office Theme</vt:lpstr>
      <vt:lpstr>PROYECTOS  AREA IV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Alejandro Ramos</dc:creator>
  <cp:lastModifiedBy>KARLA</cp:lastModifiedBy>
  <cp:revision>80</cp:revision>
  <dcterms:created xsi:type="dcterms:W3CDTF">2019-09-07T16:34:56Z</dcterms:created>
  <dcterms:modified xsi:type="dcterms:W3CDTF">2019-10-09T22:02:08Z</dcterms:modified>
</cp:coreProperties>
</file>